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9" r:id="rId1"/>
    <p:sldMasterId id="2147483910" r:id="rId2"/>
  </p:sldMasterIdLst>
  <p:notesMasterIdLst>
    <p:notesMasterId r:id="rId12"/>
  </p:notesMasterIdLst>
  <p:handoutMasterIdLst>
    <p:handoutMasterId r:id="rId13"/>
  </p:handoutMasterIdLst>
  <p:sldIdLst>
    <p:sldId id="297" r:id="rId3"/>
    <p:sldId id="270" r:id="rId4"/>
    <p:sldId id="271" r:id="rId5"/>
    <p:sldId id="273" r:id="rId6"/>
    <p:sldId id="279" r:id="rId7"/>
    <p:sldId id="299" r:id="rId8"/>
    <p:sldId id="288" r:id="rId9"/>
    <p:sldId id="298" r:id="rId10"/>
    <p:sldId id="300" r:id="rId11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7C947"/>
    <a:srgbClr val="ACD7C9"/>
    <a:srgbClr val="2C213E"/>
    <a:srgbClr val="045C64"/>
    <a:srgbClr val="193537"/>
    <a:srgbClr val="192736"/>
    <a:srgbClr val="1935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0"/>
    <p:restoredTop sz="93645"/>
  </p:normalViewPr>
  <p:slideViewPr>
    <p:cSldViewPr snapToGrid="0" snapToObjects="1">
      <p:cViewPr varScale="1">
        <p:scale>
          <a:sx n="137" d="100"/>
          <a:sy n="137" d="100"/>
        </p:scale>
        <p:origin x="8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99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7B0AB0B-397C-384A-80F3-24D7E6683B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FB158-5D5F-B441-8087-2A446C241B4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9AD04-1A41-444B-B0A2-9229EA1CDE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8015E-433B-7744-8451-0A14B9989325}" type="slidenum">
              <a:rPr lang="en-SE" smtClean="0"/>
              <a:t>‹#›</a:t>
            </a:fld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BD7CB2-029F-0E4C-9C18-5EBFA0C799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D4F295-D1F4-D54B-BA69-832D96C6432A}" type="datetimeFigureOut">
              <a:rPr lang="en-SE" smtClean="0"/>
              <a:t>2024-06-19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00149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C88F62-802F-2448-8EA8-1562273BBAF4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3BA1A2-6287-9245-9FC9-020813467484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40647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Epithelial cells line body cavities</a:t>
            </a:r>
          </a:p>
          <a:p>
            <a:r>
              <a:rPr lang="en-US" dirty="0"/>
              <a:t>Lymphocyte, dendritic cells are immune</a:t>
            </a:r>
          </a:p>
          <a:p>
            <a:r>
              <a:rPr lang="en-US" dirty="0"/>
              <a:t>Myeloid cells blood cells -&gt; mature into adult blood cell</a:t>
            </a:r>
          </a:p>
          <a:p>
            <a:r>
              <a:rPr lang="en-US" dirty="0"/>
              <a:t>Fibroblasts connective tissue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3604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3BA1A2-6287-9245-9FC9-020813467484}" type="slidenum">
              <a:rPr lang="en-SE" smtClean="0"/>
              <a:t>7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3334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tumor cells within a section of prostate tissue seen in a microscope">
            <a:extLst>
              <a:ext uri="{FF2B5EF4-FFF2-40B4-BE49-F238E27FC236}">
                <a16:creationId xmlns:a16="http://schemas.microsoft.com/office/drawing/2014/main" id="{C8174B0C-2129-93C0-52F8-8A7015C2F9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634" y="-75736"/>
            <a:ext cx="12493268" cy="70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714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682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84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491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082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A6FCF67-E19C-DE4A-8BE9-AFBEBE84A1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256E59-D378-3C45-BC58-2A73BF0E951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B56A95A0-DD9A-7D4C-AA83-A6974F5C1D0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01410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5"/>
          </a:solidFill>
          <a:ln w="254000">
            <a:solidFill>
              <a:schemeClr val="accent5"/>
            </a:solidFill>
            <a:miter lim="800000"/>
          </a:ln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139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9066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52093"/>
            <a:ext cx="7772775" cy="4420913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CDF90BE-5CE7-AB49-951D-ACC0D6CF1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EAD0059-D5DA-584C-B1E3-3C64F373556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467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65345"/>
            <a:ext cx="7772400" cy="4420913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04E7E3-7114-E84E-B8AE-18E000EB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332019-365F-E042-B5D7-175C9167CE36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5611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42367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551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555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1346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 our host uni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757"/>
            <a:ext cx="9144000" cy="2255205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0" name="Picture 9" descr="A picture containing food&#10;&#10;Description automatically generated">
            <a:extLst>
              <a:ext uri="{FF2B5EF4-FFF2-40B4-BE49-F238E27FC236}">
                <a16:creationId xmlns:a16="http://schemas.microsoft.com/office/drawing/2014/main" id="{3D7F189E-74DF-0044-98E4-2B1D3416A9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C37F2DF-D238-5049-8B55-FA9A7B2196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6857A-2270-6B42-AD4F-835AC33C4EB9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442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0349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61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953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752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86039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458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6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0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_without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D4A6-89B8-F849-8A45-BBD23FEAA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9833"/>
            <a:ext cx="9144000" cy="2240129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73E71B-F89D-144C-9672-57D41B4B06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7345DF36-AF89-E948-AD71-90A926D69F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A4EE3D4-6DB5-104B-856B-9E6A551B45BA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553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735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no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801"/>
            <a:ext cx="10515600" cy="4690162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6A62D3F-A39F-6E47-97F2-2386939AF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25" name="Picture 24" descr="A picture containing light&#10;&#10;Description automatically generated">
            <a:extLst>
              <a:ext uri="{FF2B5EF4-FFF2-40B4-BE49-F238E27FC236}">
                <a16:creationId xmlns:a16="http://schemas.microsoft.com/office/drawing/2014/main" id="{9C7AD4F0-3B83-734C-A210-0EF6423598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E347D2B-A57F-964B-B32F-1405615FCCE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3465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86802"/>
            <a:ext cx="5181600" cy="4690162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61B6F-7EA9-644D-9EE7-D689D3C4D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86802"/>
            <a:ext cx="5181600" cy="469016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6E1995-9EF8-6B43-824E-C101AA05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1180D43F-1645-D74C-BC68-E70E910CF8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888A04A-B7D7-4445-A7F6-567F660D28AE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9363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1DA74-6559-A246-BF14-34A29F0B6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596064"/>
            <a:ext cx="5157787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23958-DDF9-F648-95C8-3A2F7D3B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13113"/>
            <a:ext cx="5157787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F83A3-3657-2445-9DE5-C7C88B534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596064"/>
            <a:ext cx="5183188" cy="5081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4ADB9F-3592-FF47-868F-84CEBA721E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13113"/>
            <a:ext cx="5183188" cy="397655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3C99C-A608-864A-A074-2F1CD9971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65F0D-CB50-DB4C-B643-8BBDBDC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F3F6E3-DEE5-D64E-844E-EA92DBE4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B6406C0-0623-CF40-9192-9ECCC4C76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60E44778-6BC3-9E44-9901-27C147E139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7F76E0-270B-7241-AE1D-1277BA6E99FC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0680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90261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495800" y="1587086"/>
            <a:ext cx="3145016" cy="458670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2B0097B-7898-C540-A510-74BFB149DF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587086"/>
            <a:ext cx="3148595" cy="4586702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3154B94-A779-F845-A04B-B2B93C2F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E6702E27-792C-0646-A67C-3083FC9C1A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4C66CF-7EDF-D54E-8975-3C0CEC7C4EFB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7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15B23-0836-A24B-A499-D46DD2A824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571" y="1709532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BB1F04-323A-EA44-B952-411BF487179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229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B0D00D4-87E8-FC49-A11E-1674C0199F5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154011" y="1706357"/>
            <a:ext cx="3047418" cy="4269643"/>
          </a:xfrm>
          <a:solidFill>
            <a:schemeClr val="accent6">
              <a:lumMod val="75000"/>
            </a:schemeClr>
          </a:solidFill>
          <a:ln w="254000">
            <a:solidFill>
              <a:schemeClr val="accent6">
                <a:lumMod val="75000"/>
              </a:schemeClr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492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BFF38-F741-A045-BBB1-C5883D8ED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A1E226-A6F5-A442-9610-10DAB584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6B8D94-BDE4-434E-82CB-91F9C77D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0ECF73C-BE15-1247-8BA1-8B58EB44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8CFB8FDF-EDD9-EE4C-8628-6830083D86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91F3DA-5824-D04E-A2A6-D27051964362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356174EE-E1FC-1549-92D3-27228F8A6E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59398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447581F5-E5A1-9941-9B80-304E1C8A22B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398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A784B64-64BD-BA48-B359-7D4A03877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8140" y="3486702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EE81B823-48D0-B040-9982-F46A26004A9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848139" y="5930290"/>
            <a:ext cx="3090307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F6033C9C-07C1-3947-BB55-9F23F6448C4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7073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82386599-CCDD-E642-A696-F4D5532A56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67073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6" name="Text Placeholder 2">
            <a:extLst>
              <a:ext uri="{FF2B5EF4-FFF2-40B4-BE49-F238E27FC236}">
                <a16:creationId xmlns:a16="http://schemas.microsoft.com/office/drawing/2014/main" id="{B61E2E21-BE07-564D-9F0D-C5463C6B6CDF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4555816" y="3486702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90AA0173-F413-9245-8A54-18821E00AFC4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55815" y="5930290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38" name="Picture Placeholder 13">
            <a:extLst>
              <a:ext uri="{FF2B5EF4-FFF2-40B4-BE49-F238E27FC236}">
                <a16:creationId xmlns:a16="http://schemas.microsoft.com/office/drawing/2014/main" id="{A7F7E436-ADED-E24B-8DBE-441C72DFD28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263491" y="1557868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39" name="Picture Placeholder 13">
            <a:extLst>
              <a:ext uri="{FF2B5EF4-FFF2-40B4-BE49-F238E27FC236}">
                <a16:creationId xmlns:a16="http://schemas.microsoft.com/office/drawing/2014/main" id="{1B3C5658-CAF7-224D-A319-1FF6AC8FD8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263491" y="3995264"/>
            <a:ext cx="3080368" cy="1867795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4F14060D-6306-6148-9507-2F40EF4F8019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8263492" y="3509517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73469DD7-B1A0-6248-A00B-B7F73CB98EEC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8263491" y="5953105"/>
            <a:ext cx="3090308" cy="301688"/>
          </a:xfrm>
        </p:spPr>
        <p:txBody>
          <a:bodyPr anchor="ctr">
            <a:norm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7650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390964C-B744-9A45-A187-7409C43502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578597"/>
            <a:ext cx="7772775" cy="4420913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660BAD-172A-6B46-961C-1423E06A5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627EFB-C8AE-E843-9AB8-1FCBC99167B4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305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with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BDCA0F-AE71-0F44-9687-1C76391BA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A794B-E4C2-F548-9DC8-6DA8D955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64EF22-443C-0943-9BE4-46B9E6711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6" name="Picture 5" descr="A picture containing light&#10;&#10;Description automatically generated">
            <a:extLst>
              <a:ext uri="{FF2B5EF4-FFF2-40B4-BE49-F238E27FC236}">
                <a16:creationId xmlns:a16="http://schemas.microsoft.com/office/drawing/2014/main" id="{64C5191F-EB5B-1C44-B84B-B2F3AFC4D1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45AE5EBC-233F-D545-830B-F2A20FC31F60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838200" y="1578597"/>
            <a:ext cx="7772400" cy="4420913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EFC166B-C46B-BD40-ACD8-8231D4DE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79756-FF2F-1140-BCBA-90ADA67ADC85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843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lscreen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A490B878-6ECA-EE4F-9B5C-354F90AB03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532231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lin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324D99D-A094-9649-9FB0-647735FA0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61" y="1663451"/>
            <a:ext cx="10515600" cy="871406"/>
          </a:xfrm>
        </p:spPr>
        <p:txBody>
          <a:bodyPr anchor="b">
            <a:noAutofit/>
          </a:bodyPr>
          <a:lstStyle>
            <a:lvl1pPr>
              <a:defRPr sz="38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E8C6B50-29EA-4449-A6C2-CA30C0C841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8259" y="2583004"/>
            <a:ext cx="10515599" cy="495859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>
                <a:solidFill>
                  <a:schemeClr val="accent6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BF63D60F-BC96-D84E-825E-C6134CF11E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914B5A8-E62F-574F-884F-874DB9B599E5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E9FB31-8022-1C40-B2EF-4622E53CBF65}"/>
              </a:ext>
            </a:extLst>
          </p:cNvPr>
          <p:cNvCxnSpPr>
            <a:cxnSpLocks/>
          </p:cNvCxnSpPr>
          <p:nvPr userDrawn="1"/>
        </p:nvCxnSpPr>
        <p:spPr>
          <a:xfrm>
            <a:off x="778710" y="1476403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630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BD42F-83EF-3841-8EA4-27AA5DF5B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29E445-FFCE-824B-91C8-078F5DD7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767EA-1C3A-354F-B983-F9CDC1BAC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B33360A-A874-F446-9FC4-40921D7CCA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805D0F14-08B0-2246-9094-3BAFC7C93BEC}"/>
              </a:ext>
            </a:extLst>
          </p:cNvPr>
          <p:cNvSpPr>
            <a:spLocks noGrp="1"/>
          </p:cNvSpPr>
          <p:nvPr>
            <p:ph type="media" sz="quarter" idx="16"/>
          </p:nvPr>
        </p:nvSpPr>
        <p:spPr>
          <a:xfrm>
            <a:off x="0" y="0"/>
            <a:ext cx="12192000" cy="6858000"/>
          </a:xfrm>
          <a:solidFill>
            <a:schemeClr val="accent6"/>
          </a:solidFill>
        </p:spPr>
        <p:txBody>
          <a:bodyPr/>
          <a:lstStyle/>
          <a:p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214582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our host u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5D550-5E0E-6842-AD2C-E0BDAD2BA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6EA67-6DCC-2042-B535-F6224CF7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B8E06-7C96-2343-B7D2-45C29010D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83D36E5-D324-7643-8C5F-81F84C8C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0455"/>
            <a:ext cx="10515600" cy="4556507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1A624C-EAFE-AB41-BE6A-6CA890D880EA}"/>
              </a:ext>
            </a:extLst>
          </p:cNvPr>
          <p:cNvCxnSpPr>
            <a:cxnSpLocks/>
          </p:cNvCxnSpPr>
          <p:nvPr userDrawn="1"/>
        </p:nvCxnSpPr>
        <p:spPr>
          <a:xfrm>
            <a:off x="778710" y="1395378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picture containing food&#10;&#10;Description automatically generated">
            <a:extLst>
              <a:ext uri="{FF2B5EF4-FFF2-40B4-BE49-F238E27FC236}">
                <a16:creationId xmlns:a16="http://schemas.microsoft.com/office/drawing/2014/main" id="{9D321763-2196-5949-A4C4-5C6095E838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95767" y="486408"/>
            <a:ext cx="3058033" cy="76835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C5AE585-8785-0240-9577-627154EBD3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F62C54-D600-CB4A-A78F-B235D2C97A2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3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section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64C9-BF76-3243-ADDB-8F927511E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F1F8A0-9F84-094A-ADD3-F4071F7F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30D03-AB96-6741-A3CA-A0A20D76A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958649-DA59-6249-9659-830BFAE3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200F-1927-4F46-BE30-9DD64BF6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D9563F-6D6E-8748-BE72-B09B5B4D13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10" y="486408"/>
            <a:ext cx="3605531" cy="7834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1391E7-28F3-DC4F-95FB-31038B3C7FF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6811702"/>
            <a:ext cx="12192000" cy="0"/>
          </a:xfrm>
          <a:prstGeom prst="line">
            <a:avLst/>
          </a:prstGeom>
          <a:ln w="1016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393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CE356-D3BC-754A-9BBF-EB1FA1E8A8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5224041" cy="68579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05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7EE6-FCB6-694E-84DA-F54906F13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88" y="1195253"/>
            <a:ext cx="5256212" cy="9173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7E4F5B-A5C9-B445-B368-AF0DCCAD5F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7588" y="2226365"/>
            <a:ext cx="5256212" cy="3774054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64CA9-DE93-B94D-B824-447646F7D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FEAF6-5572-0A46-A591-9EDD41FB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CED87-7921-3A4D-8D4F-B7AD5E1B2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0E2BC420-789F-F54A-8515-6E173CEBC8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BDC27D-A336-6E4B-B112-3D8F93FE7981}"/>
              </a:ext>
            </a:extLst>
          </p:cNvPr>
          <p:cNvSpPr/>
          <p:nvPr userDrawn="1"/>
        </p:nvSpPr>
        <p:spPr>
          <a:xfrm>
            <a:off x="1" y="0"/>
            <a:ext cx="5256212" cy="6857999"/>
          </a:xfrm>
          <a:prstGeom prst="rect">
            <a:avLst/>
          </a:prstGeom>
          <a:solidFill>
            <a:srgbClr val="A7C94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8302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53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_with picture_no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7F7F6-ABC1-9148-900D-C08BC0D64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3"/>
            <a:ext cx="3803247" cy="45867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81B03-930C-1F43-9009-3053A51A9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703FA-AF67-B541-9F77-D988A1DC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B0B021-C5A2-A646-89AA-7CC065439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9FD3AA2-93FA-F743-888D-46EEB850814B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849792" y="1590262"/>
            <a:ext cx="6504008" cy="4586699"/>
          </a:xfrm>
          <a:solidFill>
            <a:schemeClr val="accent5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8F7C742-0744-6340-A5AF-1B561DC70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9538252" cy="83012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5DFC2C-5E80-5A4E-A949-486D194F6493}"/>
              </a:ext>
            </a:extLst>
          </p:cNvPr>
          <p:cNvCxnSpPr>
            <a:cxnSpLocks/>
          </p:cNvCxnSpPr>
          <p:nvPr userDrawn="1"/>
        </p:nvCxnSpPr>
        <p:spPr>
          <a:xfrm>
            <a:off x="828261" y="1221757"/>
            <a:ext cx="105156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light&#10;&#10;Description automatically generated">
            <a:extLst>
              <a:ext uri="{FF2B5EF4-FFF2-40B4-BE49-F238E27FC236}">
                <a16:creationId xmlns:a16="http://schemas.microsoft.com/office/drawing/2014/main" id="{3B9C1071-3AF0-E144-9976-26F383021B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882" y="365125"/>
            <a:ext cx="877836" cy="83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358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726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938" r:id="rId2"/>
    <p:sldLayoutId id="2147483888" r:id="rId3"/>
    <p:sldLayoutId id="2147483931" r:id="rId4"/>
    <p:sldLayoutId id="2147483872" r:id="rId5"/>
    <p:sldLayoutId id="2147483880" r:id="rId6"/>
    <p:sldLayoutId id="2147483906" r:id="rId7"/>
    <p:sldLayoutId id="2147483884" r:id="rId8"/>
    <p:sldLayoutId id="2147483932" r:id="rId9"/>
    <p:sldLayoutId id="2147483871" r:id="rId10"/>
    <p:sldLayoutId id="2147483933" r:id="rId11"/>
    <p:sldLayoutId id="2147483873" r:id="rId12"/>
    <p:sldLayoutId id="2147483874" r:id="rId13"/>
    <p:sldLayoutId id="2147483881" r:id="rId14"/>
    <p:sldLayoutId id="2147483882" r:id="rId15"/>
    <p:sldLayoutId id="2147483929" r:id="rId16"/>
    <p:sldLayoutId id="2147483875" r:id="rId17"/>
    <p:sldLayoutId id="2147483885" r:id="rId18"/>
    <p:sldLayoutId id="2147483886" r:id="rId19"/>
    <p:sldLayoutId id="2147483887" r:id="rId20"/>
    <p:sldLayoutId id="2147483907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7450B-7DB0-6549-B90C-D198DCA4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768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C81CA-B5B3-C24C-A670-8E2DF1085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29635-5A72-F645-B573-2527BEC410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12E28-72A1-0F4C-8F9C-C47B6568D220}" type="datetimeFigureOut">
              <a:rPr lang="en-SE" smtClean="0"/>
              <a:t>2024-06-19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40280-FBDB-E647-BC41-CA933A44E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5040-A631-044A-B25B-D6DA44C4E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21EB6-9A4B-514E-B577-5DABAA36018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8670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34" r:id="rId8"/>
    <p:sldLayoutId id="2147483919" r:id="rId9"/>
    <p:sldLayoutId id="2147483936" r:id="rId10"/>
    <p:sldLayoutId id="2147483920" r:id="rId11"/>
    <p:sldLayoutId id="2147483921" r:id="rId12"/>
    <p:sldLayoutId id="2147483922" r:id="rId13"/>
    <p:sldLayoutId id="2147483923" r:id="rId14"/>
    <p:sldLayoutId id="2147483930" r:id="rId15"/>
    <p:sldLayoutId id="2147483924" r:id="rId16"/>
    <p:sldLayoutId id="2147483925" r:id="rId17"/>
    <p:sldLayoutId id="2147483927" r:id="rId18"/>
    <p:sldLayoutId id="2147483928" r:id="rId19"/>
    <p:sldLayoutId id="214748393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1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player.vimeo.com/video/718393344?app_id=122963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C97E-D1DB-29EB-5D2D-6E3902C4F3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SE" sz="4000" dirty="0"/>
              <a:t>Shiny exploration of high resolution spatial transcriptomics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E2919-815F-9DFE-11DF-F06FBC6DE1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RaukR project</a:t>
            </a:r>
          </a:p>
          <a:p>
            <a:r>
              <a:rPr lang="en-SE" dirty="0"/>
              <a:t>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5C897-25EB-CF0C-C9AF-50C54FA86993}"/>
              </a:ext>
            </a:extLst>
          </p:cNvPr>
          <p:cNvSpPr txBox="1"/>
          <p:nvPr/>
        </p:nvSpPr>
        <p:spPr>
          <a:xfrm>
            <a:off x="1524000" y="5896947"/>
            <a:ext cx="1586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Mengxiao He</a:t>
            </a:r>
          </a:p>
          <a:p>
            <a:r>
              <a:rPr lang="en-SE" dirty="0"/>
              <a:t>Tianyu Zheng</a:t>
            </a:r>
          </a:p>
        </p:txBody>
      </p:sp>
      <p:pic>
        <p:nvPicPr>
          <p:cNvPr id="6" name="Picture 5" descr="A black and white logo&#10;&#10;Description automatically generated">
            <a:extLst>
              <a:ext uri="{FF2B5EF4-FFF2-40B4-BE49-F238E27FC236}">
                <a16:creationId xmlns:a16="http://schemas.microsoft.com/office/drawing/2014/main" id="{D49D6910-8266-1B47-D066-34C0F4E38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8316"/>
          <a:stretch/>
        </p:blipFill>
        <p:spPr>
          <a:xfrm>
            <a:off x="10306698" y="348820"/>
            <a:ext cx="1437952" cy="165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Brief background</a:t>
            </a:r>
          </a:p>
        </p:txBody>
      </p:sp>
      <p:pic>
        <p:nvPicPr>
          <p:cNvPr id="5" name="!!cell">
            <a:extLst>
              <a:ext uri="{FF2B5EF4-FFF2-40B4-BE49-F238E27FC236}">
                <a16:creationId xmlns:a16="http://schemas.microsoft.com/office/drawing/2014/main" id="{2E639B0F-7978-2F38-443A-BB10F248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690" y="3134976"/>
            <a:ext cx="1429123" cy="1429123"/>
          </a:xfrm>
          <a:prstGeom prst="rect">
            <a:avLst/>
          </a:prstGeom>
        </p:spPr>
      </p:pic>
      <p:pic>
        <p:nvPicPr>
          <p:cNvPr id="6" name="!!mye">
            <a:extLst>
              <a:ext uri="{FF2B5EF4-FFF2-40B4-BE49-F238E27FC236}">
                <a16:creationId xmlns:a16="http://schemas.microsoft.com/office/drawing/2014/main" id="{493C90E2-2D0B-DB96-1D3E-B8272EEAE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124" y="3447620"/>
            <a:ext cx="803835" cy="803835"/>
          </a:xfrm>
          <a:prstGeom prst="rect">
            <a:avLst/>
          </a:prstGeom>
        </p:spPr>
      </p:pic>
      <p:pic>
        <p:nvPicPr>
          <p:cNvPr id="7" name="!!dend">
            <a:extLst>
              <a:ext uri="{FF2B5EF4-FFF2-40B4-BE49-F238E27FC236}">
                <a16:creationId xmlns:a16="http://schemas.microsoft.com/office/drawing/2014/main" id="{3F9E96A4-215C-984F-6344-CBDA2780A7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694" y="3282893"/>
            <a:ext cx="1089700" cy="1133288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4265" y="3240588"/>
            <a:ext cx="1089699" cy="1217899"/>
          </a:xfrm>
          <a:prstGeom prst="rect">
            <a:avLst/>
          </a:prstGeom>
        </p:spPr>
      </p:pic>
      <p:pic>
        <p:nvPicPr>
          <p:cNvPr id="12" name="!!epi">
            <a:extLst>
              <a:ext uri="{FF2B5EF4-FFF2-40B4-BE49-F238E27FC236}">
                <a16:creationId xmlns:a16="http://schemas.microsoft.com/office/drawing/2014/main" id="{41D79877-30AB-CC54-F969-0F5F314669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027" y="3207871"/>
            <a:ext cx="1553508" cy="12833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D7FA7-9000-755D-7605-CD3006A24668}"/>
              </a:ext>
            </a:extLst>
          </p:cNvPr>
          <p:cNvSpPr txBox="1"/>
          <p:nvPr/>
        </p:nvSpPr>
        <p:spPr>
          <a:xfrm>
            <a:off x="7643979" y="478715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Myeloid cell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C314D6-F753-AABB-C0B3-7160399EB4D5}"/>
              </a:ext>
            </a:extLst>
          </p:cNvPr>
          <p:cNvSpPr txBox="1"/>
          <p:nvPr/>
        </p:nvSpPr>
        <p:spPr>
          <a:xfrm>
            <a:off x="9953369" y="478715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Fibroblast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C3E54-F37D-666A-151D-D1B25FE1D9C4}"/>
              </a:ext>
            </a:extLst>
          </p:cNvPr>
          <p:cNvSpPr txBox="1"/>
          <p:nvPr/>
        </p:nvSpPr>
        <p:spPr>
          <a:xfrm>
            <a:off x="5542774" y="478715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Dendritic 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C2F9E-9874-ECE4-FCB2-1FE2B9EB4574}"/>
              </a:ext>
            </a:extLst>
          </p:cNvPr>
          <p:cNvSpPr txBox="1"/>
          <p:nvPr/>
        </p:nvSpPr>
        <p:spPr>
          <a:xfrm>
            <a:off x="3401248" y="4787153"/>
            <a:ext cx="142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Lymphocyte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0A1089-7A96-F2AF-248B-01B90C560B13}"/>
              </a:ext>
            </a:extLst>
          </p:cNvPr>
          <p:cNvSpPr txBox="1"/>
          <p:nvPr/>
        </p:nvSpPr>
        <p:spPr>
          <a:xfrm>
            <a:off x="925187" y="478715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Epithelial cell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9A9C790-9093-3831-705F-DF4F6668E3C7}"/>
              </a:ext>
            </a:extLst>
          </p:cNvPr>
          <p:cNvSpPr txBox="1">
            <a:spLocks/>
          </p:cNvSpPr>
          <p:nvPr/>
        </p:nvSpPr>
        <p:spPr>
          <a:xfrm>
            <a:off x="838200" y="1195254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2400" dirty="0"/>
              <a:t>Cell types</a:t>
            </a:r>
          </a:p>
        </p:txBody>
      </p:sp>
    </p:spTree>
    <p:extLst>
      <p:ext uri="{BB962C8B-B14F-4D97-AF65-F5344CB8AC3E}">
        <p14:creationId xmlns:p14="http://schemas.microsoft.com/office/powerpoint/2010/main" val="213982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cells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3368488" y="1587069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Tissue</a:t>
            </a:r>
          </a:p>
        </p:txBody>
      </p:sp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48" y="3581341"/>
            <a:ext cx="467899" cy="522946"/>
          </a:xfrm>
          <a:prstGeom prst="rect">
            <a:avLst/>
          </a:prstGeom>
        </p:spPr>
      </p:pic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2674">
            <a:off x="6925161" y="4899376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3001" y="2793204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950" y="2218193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79072">
            <a:off x="3969594" y="3923400"/>
            <a:ext cx="650645" cy="5181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6330FD2-59C1-FFCF-7AEE-D928CDC78337}"/>
              </a:ext>
            </a:extLst>
          </p:cNvPr>
          <p:cNvSpPr txBox="1"/>
          <p:nvPr/>
        </p:nvSpPr>
        <p:spPr>
          <a:xfrm>
            <a:off x="9782735" y="3825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99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!!small">
            <a:extLst>
              <a:ext uri="{FF2B5EF4-FFF2-40B4-BE49-F238E27FC236}">
                <a16:creationId xmlns:a16="http://schemas.microsoft.com/office/drawing/2014/main" id="{3EFE5E6A-94AE-BD64-3B5F-47B31D4050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989571" y="3136373"/>
            <a:ext cx="1570036" cy="1412613"/>
          </a:xfrm>
          <a:prstGeom prst="rect">
            <a:avLst/>
          </a:prstGeom>
        </p:spPr>
      </p:pic>
      <p:pic>
        <p:nvPicPr>
          <p:cNvPr id="8" name="!!cells">
            <a:extLst>
              <a:ext uri="{FF2B5EF4-FFF2-40B4-BE49-F238E27FC236}">
                <a16:creationId xmlns:a16="http://schemas.microsoft.com/office/drawing/2014/main" id="{1C3C914E-EC77-147E-BEE8-C6A65FAB25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F4821A3-74D2-8C4A-BC17-A88124565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SE" sz="3200" dirty="0"/>
              <a:t>Transcriptomics – analysis of the RNA</a:t>
            </a:r>
          </a:p>
        </p:txBody>
      </p:sp>
      <p:pic>
        <p:nvPicPr>
          <p:cNvPr id="26" name="!!cell">
            <a:extLst>
              <a:ext uri="{FF2B5EF4-FFF2-40B4-BE49-F238E27FC236}">
                <a16:creationId xmlns:a16="http://schemas.microsoft.com/office/drawing/2014/main" id="{4348104D-D177-E64F-2B0C-2A79140C8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3691144" y="4932994"/>
            <a:ext cx="932270" cy="912848"/>
          </a:xfrm>
          <a:prstGeom prst="rect">
            <a:avLst/>
          </a:prstGeom>
        </p:spPr>
      </p:pic>
      <p:pic>
        <p:nvPicPr>
          <p:cNvPr id="27" name="!!mye">
            <a:extLst>
              <a:ext uri="{FF2B5EF4-FFF2-40B4-BE49-F238E27FC236}">
                <a16:creationId xmlns:a16="http://schemas.microsoft.com/office/drawing/2014/main" id="{FFF6CFCD-1622-CA42-D88A-862F39905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984" y="2826822"/>
            <a:ext cx="400732" cy="407195"/>
          </a:xfrm>
          <a:prstGeom prst="rect">
            <a:avLst/>
          </a:prstGeom>
        </p:spPr>
      </p:pic>
      <p:pic>
        <p:nvPicPr>
          <p:cNvPr id="30" name="!!dend">
            <a:extLst>
              <a:ext uri="{FF2B5EF4-FFF2-40B4-BE49-F238E27FC236}">
                <a16:creationId xmlns:a16="http://schemas.microsoft.com/office/drawing/2014/main" id="{6B67FC66-0543-979A-A5A6-EC0DEBAA8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1933" y="2251811"/>
            <a:ext cx="636833" cy="652754"/>
          </a:xfrm>
          <a:prstGeom prst="rect">
            <a:avLst/>
          </a:prstGeom>
        </p:spPr>
      </p:pic>
      <p:pic>
        <p:nvPicPr>
          <p:cNvPr id="31" name="!!epi">
            <a:extLst>
              <a:ext uri="{FF2B5EF4-FFF2-40B4-BE49-F238E27FC236}">
                <a16:creationId xmlns:a16="http://schemas.microsoft.com/office/drawing/2014/main" id="{4A9F31C1-1759-5C18-7F65-FAA144A89D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79072">
            <a:off x="735577" y="3957018"/>
            <a:ext cx="650645" cy="518106"/>
          </a:xfrm>
          <a:prstGeom prst="rect">
            <a:avLst/>
          </a:prstGeom>
        </p:spPr>
      </p:pic>
      <p:pic>
        <p:nvPicPr>
          <p:cNvPr id="11" name="!!lymph">
            <a:extLst>
              <a:ext uri="{FF2B5EF4-FFF2-40B4-BE49-F238E27FC236}">
                <a16:creationId xmlns:a16="http://schemas.microsoft.com/office/drawing/2014/main" id="{92CD2BEB-C786-D0B5-B51A-673E39153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531" y="3614959"/>
            <a:ext cx="467899" cy="522946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44286C8-DDE5-4BFE-AF9F-1D1CCD0A1444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E598367-2C66-2020-EFDF-148D2815E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139FF8-3A3C-4BB2-7D07-59DBB87DAF9A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509F8-AFFF-70A1-DDEA-9C7DF4C23867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6C76743-920E-AD9E-508D-CE0C7294852F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65FEB2-9338-2803-0C12-2E2964101F59}"/>
              </a:ext>
            </a:extLst>
          </p:cNvPr>
          <p:cNvCxnSpPr>
            <a:cxnSpLocks/>
          </p:cNvCxnSpPr>
          <p:nvPr/>
        </p:nvCxnSpPr>
        <p:spPr>
          <a:xfrm>
            <a:off x="5169646" y="5140388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139EB6B-62F3-0580-D6C2-6D76CC28B7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6CD1C6-2B20-D0AC-FC51-CCBE812194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F867E51-510B-882D-649E-5902BC478E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52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7 0.00486 L 0.35769 -0.2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34" y="-103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8 0.00162 L 0.38646 0.39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75" y="1969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 -0.01134 L 0.5069 0.281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83" y="1465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5 -0.01783 L 0.48476 -0.0108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63" y="3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!!small">
            <a:extLst>
              <a:ext uri="{FF2B5EF4-FFF2-40B4-BE49-F238E27FC236}">
                <a16:creationId xmlns:a16="http://schemas.microsoft.com/office/drawing/2014/main" id="{0C980110-F2E8-9089-EA8E-F90946BAC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6360183" y="1746210"/>
            <a:ext cx="1570036" cy="1412613"/>
          </a:xfrm>
          <a:prstGeom prst="rect">
            <a:avLst/>
          </a:prstGeom>
        </p:spPr>
      </p:pic>
      <p:pic>
        <p:nvPicPr>
          <p:cNvPr id="14" name="!!cells">
            <a:extLst>
              <a:ext uri="{FF2B5EF4-FFF2-40B4-BE49-F238E27FC236}">
                <a16:creationId xmlns:a16="http://schemas.microsoft.com/office/drawing/2014/main" id="{041FD0F1-7F15-A185-48E7-2D0CAF749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1" t="7454" r="23907"/>
          <a:stretch/>
        </p:blipFill>
        <p:spPr>
          <a:xfrm>
            <a:off x="134471" y="1625111"/>
            <a:ext cx="5029200" cy="4524936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2860F83E-1E20-481D-55D1-963BD56E23B4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9538252" cy="830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SE" sz="3200"/>
              <a:t>Transcriptomics – analysis of the RNA</a:t>
            </a:r>
            <a:endParaRPr lang="en-SE" sz="3200" dirty="0"/>
          </a:p>
        </p:txBody>
      </p:sp>
      <p:pic>
        <p:nvPicPr>
          <p:cNvPr id="21" name="!!cell">
            <a:extLst>
              <a:ext uri="{FF2B5EF4-FFF2-40B4-BE49-F238E27FC236}">
                <a16:creationId xmlns:a16="http://schemas.microsoft.com/office/drawing/2014/main" id="{43724663-23EC-FC91-941B-0EDF5E275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2674">
            <a:off x="9613650" y="4864966"/>
            <a:ext cx="932270" cy="912848"/>
          </a:xfrm>
          <a:prstGeom prst="rect">
            <a:avLst/>
          </a:prstGeom>
        </p:spPr>
      </p:pic>
      <p:pic>
        <p:nvPicPr>
          <p:cNvPr id="22" name="!!dend">
            <a:extLst>
              <a:ext uri="{FF2B5EF4-FFF2-40B4-BE49-F238E27FC236}">
                <a16:creationId xmlns:a16="http://schemas.microsoft.com/office/drawing/2014/main" id="{E71AA671-6F53-742A-DEDC-B24F5D9C2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122" y="4959378"/>
            <a:ext cx="636833" cy="652754"/>
          </a:xfrm>
          <a:prstGeom prst="rect">
            <a:avLst/>
          </a:prstGeom>
        </p:spPr>
      </p:pic>
      <p:pic>
        <p:nvPicPr>
          <p:cNvPr id="23" name="!!epi">
            <a:extLst>
              <a:ext uri="{FF2B5EF4-FFF2-40B4-BE49-F238E27FC236}">
                <a16:creationId xmlns:a16="http://schemas.microsoft.com/office/drawing/2014/main" id="{438BC17A-D114-3085-8E72-CB5A2A73F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79072">
            <a:off x="6916895" y="5890994"/>
            <a:ext cx="650645" cy="518106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75F5BC2-14CD-C6C1-7E0F-31C4D1EC85A9}"/>
              </a:ext>
            </a:extLst>
          </p:cNvPr>
          <p:cNvCxnSpPr>
            <a:cxnSpLocks/>
          </p:cNvCxnSpPr>
          <p:nvPr/>
        </p:nvCxnSpPr>
        <p:spPr>
          <a:xfrm flipV="1">
            <a:off x="5163671" y="2588559"/>
            <a:ext cx="1042147" cy="316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CA35D34-C6F2-8053-DE75-F129DAB99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2568" y="1762401"/>
            <a:ext cx="1121907" cy="11118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E37BF59-D732-7431-C54B-E70701D523AB}"/>
              </a:ext>
            </a:extLst>
          </p:cNvPr>
          <p:cNvSpPr txBox="1"/>
          <p:nvPr/>
        </p:nvSpPr>
        <p:spPr>
          <a:xfrm>
            <a:off x="7905298" y="3347463"/>
            <a:ext cx="24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Bulk RNA sequencing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7DC7F0-1645-9D78-CB9B-BEDC96BE945E}"/>
              </a:ext>
            </a:extLst>
          </p:cNvPr>
          <p:cNvSpPr txBox="1"/>
          <p:nvPr/>
        </p:nvSpPr>
        <p:spPr>
          <a:xfrm>
            <a:off x="7571872" y="4225681"/>
            <a:ext cx="30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Single-Cell RNA sequencing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687EDD4-F44C-E46B-65BA-2022942E92ED}"/>
              </a:ext>
            </a:extLst>
          </p:cNvPr>
          <p:cNvCxnSpPr/>
          <p:nvPr/>
        </p:nvCxnSpPr>
        <p:spPr>
          <a:xfrm>
            <a:off x="5499847" y="3955907"/>
            <a:ext cx="611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808ACB-0B8F-ACDA-AEFE-6EBEBFD68CF3}"/>
              </a:ext>
            </a:extLst>
          </p:cNvPr>
          <p:cNvCxnSpPr>
            <a:cxnSpLocks/>
          </p:cNvCxnSpPr>
          <p:nvPr/>
        </p:nvCxnSpPr>
        <p:spPr>
          <a:xfrm>
            <a:off x="5232751" y="4936621"/>
            <a:ext cx="1036172" cy="249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724928E-F12A-BB34-64EC-F7F4F10DFA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7287" y="4884957"/>
            <a:ext cx="1308100" cy="774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470E14F-B40D-5CF9-5344-434C18BCB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9376" y="4841613"/>
            <a:ext cx="1371600" cy="10668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222C59A-B758-1064-2A49-4F0D22C7BF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2987" y="5743647"/>
            <a:ext cx="1536700" cy="8128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6B23DD-DBD1-AEAF-45D6-37569B935DCD}"/>
              </a:ext>
            </a:extLst>
          </p:cNvPr>
          <p:cNvCxnSpPr/>
          <p:nvPr/>
        </p:nvCxnSpPr>
        <p:spPr>
          <a:xfrm flipH="1" flipV="1">
            <a:off x="5139725" y="5517691"/>
            <a:ext cx="968189" cy="23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Multiply 37">
            <a:extLst>
              <a:ext uri="{FF2B5EF4-FFF2-40B4-BE49-F238E27FC236}">
                <a16:creationId xmlns:a16="http://schemas.microsoft.com/office/drawing/2014/main" id="{368173E5-E482-6391-E2F8-0FA25002885F}"/>
              </a:ext>
            </a:extLst>
          </p:cNvPr>
          <p:cNvSpPr/>
          <p:nvPr/>
        </p:nvSpPr>
        <p:spPr>
          <a:xfrm>
            <a:off x="5426562" y="5417495"/>
            <a:ext cx="438301" cy="43830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1893A2-E95D-2CE6-82E0-631534F9640F}"/>
              </a:ext>
            </a:extLst>
          </p:cNvPr>
          <p:cNvSpPr txBox="1"/>
          <p:nvPr/>
        </p:nvSpPr>
        <p:spPr>
          <a:xfrm>
            <a:off x="4617130" y="6188087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Spatial information is lost</a:t>
            </a:r>
          </a:p>
        </p:txBody>
      </p:sp>
    </p:spTree>
    <p:extLst>
      <p:ext uri="{BB962C8B-B14F-4D97-AF65-F5344CB8AC3E}">
        <p14:creationId xmlns:p14="http://schemas.microsoft.com/office/powerpoint/2010/main" val="266518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1B0C39-99BC-6D95-4657-62F1567CF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Spatial transcriptomics</a:t>
            </a:r>
          </a:p>
        </p:txBody>
      </p:sp>
      <p:pic>
        <p:nvPicPr>
          <p:cNvPr id="1026" name="Picture 2" descr="Spatial Transcriptomics: Five Applications - Single Cell Discoveries">
            <a:extLst>
              <a:ext uri="{FF2B5EF4-FFF2-40B4-BE49-F238E27FC236}">
                <a16:creationId xmlns:a16="http://schemas.microsoft.com/office/drawing/2014/main" id="{F02EDE26-EEEF-7F8A-6F39-21135716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54156"/>
            <a:ext cx="5738648" cy="287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r introduction to Visium HD: Spatial biology in high definition - 10x  Genomics">
            <a:extLst>
              <a:ext uri="{FF2B5EF4-FFF2-40B4-BE49-F238E27FC236}">
                <a16:creationId xmlns:a16="http://schemas.microsoft.com/office/drawing/2014/main" id="{40C7474C-2A0B-6E4A-0EE0-2F7DA6052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326" y="2078768"/>
            <a:ext cx="6264168" cy="331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61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77994-F3BC-A69C-0BE4-95B50AC6E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</a:p>
        </p:txBody>
      </p:sp>
      <p:pic>
        <p:nvPicPr>
          <p:cNvPr id="20" name="image16.png">
            <a:extLst>
              <a:ext uri="{FF2B5EF4-FFF2-40B4-BE49-F238E27FC236}">
                <a16:creationId xmlns:a16="http://schemas.microsoft.com/office/drawing/2014/main" id="{ACB88BBF-FF8F-8849-B04C-8A8177B025FA}"/>
              </a:ext>
            </a:extLst>
          </p:cNvPr>
          <p:cNvPicPr/>
          <p:nvPr/>
        </p:nvPicPr>
        <p:blipFill rotWithShape="1">
          <a:blip r:embed="rId3"/>
          <a:srcRect t="2782" b="45179"/>
          <a:stretch/>
        </p:blipFill>
        <p:spPr>
          <a:xfrm>
            <a:off x="5346197" y="1628739"/>
            <a:ext cx="5850887" cy="3899701"/>
          </a:xfrm>
          <a:prstGeom prst="rect">
            <a:avLst/>
          </a:prstGeom>
          <a:ln/>
        </p:spPr>
      </p:pic>
      <p:pic>
        <p:nvPicPr>
          <p:cNvPr id="2050" name="Picture 2" descr="Generation of count matrix | Introduction to Single-cell RNA-seq - ARCHIVED">
            <a:extLst>
              <a:ext uri="{FF2B5EF4-FFF2-40B4-BE49-F238E27FC236}">
                <a16:creationId xmlns:a16="http://schemas.microsoft.com/office/drawing/2014/main" id="{4F386AB7-3654-9A2A-30E8-C8CE11792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16" y="1733107"/>
            <a:ext cx="3019862" cy="210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5784BC-734F-2FCB-6505-F6381F9CA1B8}"/>
              </a:ext>
            </a:extLst>
          </p:cNvPr>
          <p:cNvCxnSpPr/>
          <p:nvPr/>
        </p:nvCxnSpPr>
        <p:spPr>
          <a:xfrm>
            <a:off x="4288220" y="2797739"/>
            <a:ext cx="7252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C9C0BEB-92D2-CF8D-ADD3-CBDF1EACD1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168" y="4856959"/>
            <a:ext cx="1361358" cy="13429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5E5D34-A03E-20BB-7AF0-C49BB5155507}"/>
              </a:ext>
            </a:extLst>
          </p:cNvPr>
          <p:cNvSpPr txBox="1"/>
          <p:nvPr/>
        </p:nvSpPr>
        <p:spPr>
          <a:xfrm>
            <a:off x="1036957" y="6308208"/>
            <a:ext cx="313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/>
              <a:t>Also have spatial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94631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UMAP to spatial visualization">
            <a:hlinkClick r:id="" action="ppaction://media"/>
            <a:extLst>
              <a:ext uri="{FF2B5EF4-FFF2-40B4-BE49-F238E27FC236}">
                <a16:creationId xmlns:a16="http://schemas.microsoft.com/office/drawing/2014/main" id="{BFD18ECF-CA6C-58D9-76B9-FAA20AD6DAD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935163" y="1487488"/>
            <a:ext cx="8323262" cy="46894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5C070A-7CBB-8D7F-6576-A2C85C79F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spatial experiment data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95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6CF62-CCA7-220E-30F9-492BE3590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sz="2400" dirty="0"/>
              <a:t>Exploration of 10x Visium HD data of Mouse Brain (393 543 spots)</a:t>
            </a:r>
          </a:p>
          <a:p>
            <a:endParaRPr lang="en-S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/>
              <a:t>Explore where genes and biomarkers are expressed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SE" sz="2200" dirty="0"/>
              <a:t>In UMAP space as well as in tissue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400" dirty="0"/>
              <a:t>Explore where clusters map spatially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Facilitates cell type annotation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Validate cell-type deconvolution results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Using histology as reference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S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5DE931-AE1A-1A47-7FE2-A0023ECB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Shiny exploration of spatial data</a:t>
            </a:r>
          </a:p>
        </p:txBody>
      </p:sp>
    </p:spTree>
    <p:extLst>
      <p:ext uri="{BB962C8B-B14F-4D97-AF65-F5344CB8AC3E}">
        <p14:creationId xmlns:p14="http://schemas.microsoft.com/office/powerpoint/2010/main" val="2976055816"/>
      </p:ext>
    </p:extLst>
  </p:cSld>
  <p:clrMapOvr>
    <a:masterClrMapping/>
  </p:clrMapOvr>
</p:sld>
</file>

<file path=ppt/theme/theme1.xml><?xml version="1.0" encoding="utf-8"?>
<a:theme xmlns:a="http://schemas.openxmlformats.org/drawingml/2006/main" name="SciLifeLab PPT_light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ciLifeLab PPT_dark">
  <a:themeElements>
    <a:clrScheme name="SciLifeLab Color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7C947"/>
      </a:accent1>
      <a:accent2>
        <a:srgbClr val="045C64"/>
      </a:accent2>
      <a:accent3>
        <a:srgbClr val="4C979F"/>
      </a:accent3>
      <a:accent4>
        <a:srgbClr val="491F53"/>
      </a:accent4>
      <a:accent5>
        <a:srgbClr val="E5E5E5"/>
      </a:accent5>
      <a:accent6>
        <a:srgbClr val="A6A6A6"/>
      </a:accent6>
      <a:hlink>
        <a:srgbClr val="045B63"/>
      </a:hlink>
      <a:folHlink>
        <a:srgbClr val="045C6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149</Words>
  <Application>Microsoft Macintosh PowerPoint</Application>
  <PresentationFormat>Widescreen</PresentationFormat>
  <Paragraphs>39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SciLifeLab PPT_light</vt:lpstr>
      <vt:lpstr>SciLifeLab PPT_dark</vt:lpstr>
      <vt:lpstr>Shiny exploration of high resolution spatial transcriptomics data</vt:lpstr>
      <vt:lpstr>Brief background</vt:lpstr>
      <vt:lpstr>Tissue</vt:lpstr>
      <vt:lpstr>Transcriptomics – analysis of the RNA</vt:lpstr>
      <vt:lpstr>PowerPoint Presentation</vt:lpstr>
      <vt:lpstr>Spatial transcriptomics</vt:lpstr>
      <vt:lpstr>Analysis of spatial experiment data</vt:lpstr>
      <vt:lpstr>Analysis of spatial experiment data</vt:lpstr>
      <vt:lpstr>Shiny exploration of spatial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Karin Nedler</dc:creator>
  <cp:lastModifiedBy>Mengxiao He</cp:lastModifiedBy>
  <cp:revision>265</cp:revision>
  <dcterms:created xsi:type="dcterms:W3CDTF">2020-04-23T10:16:21Z</dcterms:created>
  <dcterms:modified xsi:type="dcterms:W3CDTF">2024-06-19T20:21:06Z</dcterms:modified>
</cp:coreProperties>
</file>